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51"/>
  </p:notesMasterIdLst>
  <p:sldIdLst>
    <p:sldId id="268" r:id="rId2"/>
    <p:sldId id="269" r:id="rId3"/>
    <p:sldId id="270" r:id="rId4"/>
    <p:sldId id="271" r:id="rId5"/>
    <p:sldId id="320" r:id="rId6"/>
    <p:sldId id="272" r:id="rId7"/>
    <p:sldId id="273" r:id="rId8"/>
    <p:sldId id="276" r:id="rId9"/>
    <p:sldId id="256" r:id="rId10"/>
    <p:sldId id="307" r:id="rId11"/>
    <p:sldId id="278" r:id="rId12"/>
    <p:sldId id="277" r:id="rId13"/>
    <p:sldId id="280" r:id="rId14"/>
    <p:sldId id="287" r:id="rId15"/>
    <p:sldId id="308" r:id="rId16"/>
    <p:sldId id="309" r:id="rId17"/>
    <p:sldId id="281" r:id="rId18"/>
    <p:sldId id="289" r:id="rId19"/>
    <p:sldId id="290" r:id="rId20"/>
    <p:sldId id="318" r:id="rId21"/>
    <p:sldId id="310" r:id="rId22"/>
    <p:sldId id="291" r:id="rId23"/>
    <p:sldId id="294" r:id="rId24"/>
    <p:sldId id="295" r:id="rId25"/>
    <p:sldId id="305" r:id="rId26"/>
    <p:sldId id="297" r:id="rId27"/>
    <p:sldId id="298" r:id="rId28"/>
    <p:sldId id="274" r:id="rId29"/>
    <p:sldId id="275" r:id="rId30"/>
    <p:sldId id="266" r:id="rId31"/>
    <p:sldId id="299" r:id="rId32"/>
    <p:sldId id="264" r:id="rId33"/>
    <p:sldId id="300" r:id="rId34"/>
    <p:sldId id="303" r:id="rId35"/>
    <p:sldId id="301" r:id="rId36"/>
    <p:sldId id="302" r:id="rId37"/>
    <p:sldId id="316" r:id="rId38"/>
    <p:sldId id="304" r:id="rId39"/>
    <p:sldId id="321" r:id="rId40"/>
    <p:sldId id="319" r:id="rId41"/>
    <p:sldId id="292" r:id="rId42"/>
    <p:sldId id="293" r:id="rId43"/>
    <p:sldId id="259" r:id="rId44"/>
    <p:sldId id="311" r:id="rId45"/>
    <p:sldId id="312" r:id="rId46"/>
    <p:sldId id="313" r:id="rId47"/>
    <p:sldId id="314" r:id="rId48"/>
    <p:sldId id="267" r:id="rId49"/>
    <p:sldId id="317" r:id="rId50"/>
  </p:sldIdLst>
  <p:sldSz cx="10080625" cy="7559675"/>
  <p:notesSz cx="7772400" cy="10058400"/>
  <p:defaultTextStyle>
    <a:defPPr>
      <a:defRPr lang="en-GB"/>
    </a:defPPr>
    <a:lvl1pPr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1pPr>
    <a:lvl2pPr marL="742873" indent="-285721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2pPr>
    <a:lvl3pPr marL="1142881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3pPr>
    <a:lvl4pPr marL="1600034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4pPr>
    <a:lvl5pPr marL="2057187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5pPr>
    <a:lvl6pPr marL="2285763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6pPr>
    <a:lvl7pPr marL="2742916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7pPr>
    <a:lvl8pPr marL="3200068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8pPr>
    <a:lvl9pPr marL="3657221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32FF"/>
    <a:srgbClr val="B19BC9"/>
    <a:srgbClr val="4A8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8"/>
    <p:restoredTop sz="95520" autoAdjust="0"/>
  </p:normalViewPr>
  <p:slideViewPr>
    <p:cSldViewPr>
      <p:cViewPr varScale="1">
        <p:scale>
          <a:sx n="184" d="100"/>
          <a:sy n="184" d="100"/>
        </p:scale>
        <p:origin x="216" y="320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72E495AC-6277-B043-A91C-A7A64B499A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58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873" indent="-285721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881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034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187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763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11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3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13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9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14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5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17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0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19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0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3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95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2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29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4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30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31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7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10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43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44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45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2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46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8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47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9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centralized version control: single </a:t>
            </a:r>
            <a:r>
              <a:rPr lang="en-US" b="1" dirty="0"/>
              <a:t>central</a:t>
            </a:r>
            <a:r>
              <a:rPr lang="en-US" dirty="0"/>
              <a:t> repository on which clients synchronize; client–server</a:t>
            </a:r>
            <a:r>
              <a:rPr lang="en-US" baseline="0" dirty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92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4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3F3-F74A-9642-BD5C-DA14E72593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BAE0-67E3-7848-A201-7ABF4330ED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6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219E-1277-FD4C-9DDC-F0735F02E6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1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1" y="6886576"/>
            <a:ext cx="3192463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61EE20C8-1639-3142-8BC3-51601D8987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CD96-631D-6B40-86D0-31EF25B4C5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45B0-C04C-374E-AA59-238E5DD236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8885-BCF4-444E-BC60-B850942FA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2492-6027-704D-82F2-D9FB9B430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966-5E52-E34C-A4B0-CF451A2E2E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F6DC-7D8F-2D45-9896-66D534B9D6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32F1-7838-A849-8406-CD13E910C7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5345-8C6C-5F4F-BCD7-34ECD6FBC5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0C653-FD60-E14F-93D0-E055672301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630AC-2DE3-1743-96ED-2D119A7F36A8}"/>
              </a:ext>
            </a:extLst>
          </p:cNvPr>
          <p:cNvSpPr txBox="1"/>
          <p:nvPr/>
        </p:nvSpPr>
        <p:spPr>
          <a:xfrm>
            <a:off x="620712" y="4694237"/>
            <a:ext cx="8382000" cy="216321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6350">
              <a:lnSpc>
                <a:spcPct val="120000"/>
              </a:lnSpc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coding:</a:t>
            </a:r>
          </a:p>
          <a:p>
            <a:pPr marL="917575" indent="-3794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 file format changes, so you update your code</a:t>
            </a:r>
          </a:p>
          <a:p>
            <a:pPr marL="917575" indent="-3794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 find a bug in your code, so you need to fix it</a:t>
            </a:r>
          </a:p>
          <a:p>
            <a:pPr marL="917575" lvl="1" indent="-379413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Always have a continuous "before and after" record for other work – why not for your code as well?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E8F8C-24BD-CB40-B250-A27C4145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2" y="1417637"/>
            <a:ext cx="4883150" cy="3074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90F14-A6DE-A44D-8A81-6C0376B35AE0}"/>
              </a:ext>
            </a:extLst>
          </p:cNvPr>
          <p:cNvSpPr txBox="1"/>
          <p:nvPr/>
        </p:nvSpPr>
        <p:spPr>
          <a:xfrm>
            <a:off x="5954712" y="1722437"/>
            <a:ext cx="348146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dough rises slowly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dough doesn’t rise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bread doesn’t rise in oven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taste: sour vs. not sour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your favorite flour is out of stock</a:t>
            </a:r>
          </a:p>
        </p:txBody>
      </p:sp>
    </p:spTree>
    <p:extLst>
      <p:ext uri="{BB962C8B-B14F-4D97-AF65-F5344CB8AC3E}">
        <p14:creationId xmlns:p14="http://schemas.microsoft.com/office/powerpoint/2010/main" val="268846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9510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data/README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03624" y="3812305"/>
            <a:ext cx="6161088" cy="424732"/>
            <a:chOff x="2220912" y="4278739"/>
            <a:chExt cx="6161087" cy="424732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2830512" y="4278739"/>
              <a:ext cx="5551487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when first tracking a file, its current version is staged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9860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_workflow_landscape_stag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5175994" cy="1929383"/>
          </a:xfrm>
          <a:prstGeom prst="rect">
            <a:avLst/>
          </a:prstGeom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>
                <a:latin typeface="Courier"/>
                <a:cs typeface="Courier"/>
              </a:rPr>
              <a:t>git add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3313" y="2408238"/>
            <a:ext cx="3429000" cy="405187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tracked</a:t>
            </a:r>
            <a:r>
              <a:rPr lang="en-US" dirty="0">
                <a:solidFill>
                  <a:srgbClr val="000000"/>
                </a:solidFill>
              </a:rPr>
              <a:t> just means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knows about 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staged</a:t>
            </a:r>
            <a:r>
              <a:rPr lang="en-US" dirty="0">
                <a:solidFill>
                  <a:srgbClr val="000000"/>
                </a:solidFill>
              </a:rPr>
              <a:t> means it's </a:t>
            </a:r>
            <a:r>
              <a:rPr lang="en-US" b="1" dirty="0">
                <a:solidFill>
                  <a:srgbClr val="000000"/>
                </a:solidFill>
              </a:rPr>
              <a:t>tracked </a:t>
            </a:r>
            <a:r>
              <a:rPr lang="en-US" i="1" dirty="0">
                <a:solidFill>
                  <a:srgbClr val="7030A0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the latest changes are ready to be archived, i.e., included in the next </a:t>
            </a:r>
            <a:r>
              <a:rPr lang="en-US" b="1" dirty="0">
                <a:solidFill>
                  <a:srgbClr val="000000"/>
                </a:solidFill>
              </a:rPr>
              <a:t>commit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new changes are not automatically stored – we need to explicitly tell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when to archive a set of changes with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commit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35370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1358" y="5532438"/>
            <a:ext cx="4765787" cy="44686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Why do I have to stage files first?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02869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is what you want.</a:t>
            </a:r>
            <a:endParaRPr lang="en-US" sz="4400" dirty="0">
              <a:latin typeface="Courier"/>
              <a:cs typeface="Courier"/>
            </a:endParaRP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027238"/>
            <a:ext cx="7422385" cy="1929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9713" y="4618037"/>
            <a:ext cx="9601200" cy="227292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You'll often work on many different files in a project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Changes will be complete for some files, incomplete for others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 don't want to commit and store changes at a meaningless stage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Staging allows you to commit changes for select files at meaningful points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Alternative is to take snapshots of the entire set of tracked files </a:t>
            </a:r>
            <a:r>
              <a:rPr lang="en-US" i="1" dirty="0">
                <a:solidFill>
                  <a:srgbClr val="000000"/>
                </a:solidFill>
              </a:rPr>
              <a:t>en masse</a:t>
            </a:r>
            <a:r>
              <a:rPr lang="en-US" dirty="0">
                <a:solidFill>
                  <a:srgbClr val="000000"/>
                </a:solidFill>
              </a:rPr>
              <a:t> – those snapshots will be pretty random for some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1389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0313" y="2179637"/>
            <a:ext cx="3886200" cy="115569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alerts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start tracking a file</a:t>
            </a:r>
          </a:p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stages changes made to a file that's already being tracked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3112" y="1722437"/>
            <a:ext cx="4892823" cy="4139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Remember,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</a:rPr>
              <a:t> does two things: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113" y="3856038"/>
            <a:ext cx="4953000" cy="13686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173020" indent="-115876"/>
            <a:r>
              <a:rPr lang="en-US" sz="2200" b="1" dirty="0">
                <a:solidFill>
                  <a:schemeClr val="tx1"/>
                </a:solidFill>
                <a:latin typeface="Calibri"/>
                <a:cs typeface="Calibri"/>
              </a:rPr>
              <a:t>Important: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 Changes made to a file since the last time it was staged will not be included in the next commit unless they are staged with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646237"/>
            <a:ext cx="8997310" cy="51546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"The README file for my project"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not staged for commit: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update what will be committed)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checkout -- &lt;file&gt;..." to discard changes in working directory)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modified: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59112" y="4802905"/>
            <a:ext cx="6172200" cy="424732"/>
            <a:chOff x="2220912" y="4278739"/>
            <a:chExt cx="6172200" cy="424732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2830512" y="4278739"/>
              <a:ext cx="5562600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committing now would not include the change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0002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145244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Stage the updated version of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README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312" y="2126169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7787429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8910907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12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Commit your changes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Storing your changes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commit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932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Check the status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2167756"/>
            <a:ext cx="8997310" cy="13072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git commit -m "initial import"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(root-commit) 19ad95b] initial import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data/README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43775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9761394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Provide informative commit messages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4" name="Picture 3" descr="git_commit_carto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2" y="2349500"/>
            <a:ext cx="4495921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6112" y="2103437"/>
            <a:ext cx="1647356" cy="2677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xkcd.com</a:t>
            </a:r>
            <a:r>
              <a:rPr lang="en-US" sz="1200" dirty="0">
                <a:solidFill>
                  <a:srgbClr val="000000"/>
                </a:solidFill>
              </a:rPr>
              <a:t>/1296/</a:t>
            </a:r>
          </a:p>
        </p:txBody>
      </p:sp>
    </p:spTree>
    <p:extLst>
      <p:ext uri="{BB962C8B-B14F-4D97-AF65-F5344CB8AC3E}">
        <p14:creationId xmlns:p14="http://schemas.microsoft.com/office/powerpoint/2010/main" val="1521623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6120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might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4001223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12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Commit your changes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Storing your changes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commit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932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Check the status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2167756"/>
            <a:ext cx="8997310" cy="13072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git commit -m "initial import"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(root-commit) 19ad95b] initial import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data/README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43775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27979152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If you change your mind about a file that's not ready for staging, you can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unstage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it with 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 reset</a:t>
            </a:r>
            <a:endParaRPr lang="en-US" sz="2200" dirty="0">
              <a:solidFill>
                <a:schemeClr val="tx1"/>
              </a:solidFill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Undoing a stage with </a:t>
            </a:r>
            <a:r>
              <a:rPr lang="en-US" sz="3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reset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5075237"/>
            <a:ext cx="9296400" cy="7287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20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Follow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 instructions (note:</a:t>
            </a:r>
            <a:r>
              <a:rPr lang="en-US" sz="22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HEAD 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is a pointer to the last commit on our current branch)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12" y="2424591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echo "Wrote the best script of my life"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git </a:t>
            </a:r>
            <a:r>
              <a:rPr lang="en-US" sz="1400" b="1">
                <a:solidFill>
                  <a:srgbClr val="F2F2F2"/>
                </a:solidFill>
                <a:latin typeface="CourierNewPSMT" charset="0"/>
              </a:rPr>
              <a:t>add README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modified:  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5870463"/>
            <a:ext cx="8997310" cy="9022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reset HEAD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changes after reset: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6029702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2112" y="2839704"/>
            <a:ext cx="8997310" cy="4142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echo 'data/*.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fasta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' &gt;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.</a:t>
            </a:r>
            <a:r>
              <a:rPr lang="en-US" sz="1400" dirty="0" err="1">
                <a:solidFill>
                  <a:srgbClr val="B42419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-m "adding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28d84f4] adding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93837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Tell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to stop reminding us that our data files aren't being tracked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create a file called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gitignore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in the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bio_project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directory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add a list of files (one per line) that you want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ignore, for example: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data/*.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fasta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Ignore files with .</a:t>
            </a:r>
            <a:r>
              <a:rPr lang="en-US" sz="3600" dirty="0" err="1">
                <a:latin typeface="Courier"/>
                <a:cs typeface="Courier"/>
              </a:rPr>
              <a:t>gitignore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3168" y="6128180"/>
            <a:ext cx="4264344" cy="757130"/>
            <a:chOff x="2324100" y="4278736"/>
            <a:chExt cx="4264344" cy="757129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2324100" y="4731326"/>
              <a:ext cx="582613" cy="4614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2982911" y="4278736"/>
              <a:ext cx="3605533" cy="757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now we have a "clean" directory with no annoying messages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147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3" y="1265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Use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log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to see all of your commits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Viewing your commit history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1798637"/>
            <a:ext cx="8997310" cy="55628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log --name-status</a:t>
            </a:r>
          </a:p>
          <a:p>
            <a:r>
              <a:rPr lang="de-DE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de-DE" sz="1400" dirty="0">
                <a:solidFill>
                  <a:srgbClr val="9FA01C"/>
                </a:solidFill>
                <a:latin typeface="CourierNewPSMT" charset="0"/>
              </a:rPr>
              <a:t> 6f274dbbcd32148a658e3b970e9090d042042bd4</a:t>
            </a:r>
            <a:endParaRPr lang="de-DE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11:42:51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start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date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M       README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28d84f4de818b85c79ca400c5cd96e47e5644b07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20:43:11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adding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19ad95bfa5e1a0fe356cf0e4fb53eafbde210f6b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20:34:04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initial import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README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data/README</a:t>
            </a: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log --abbrev-commit --pretty=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oneline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-n 3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73712" y="1928308"/>
            <a:ext cx="2819400" cy="1089529"/>
            <a:chOff x="2220912" y="4278739"/>
            <a:chExt cx="2819400" cy="1089529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1" y="4278739"/>
              <a:ext cx="2209801" cy="10895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SHA-1 checksum provides a unique ID for each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3161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will become confused if you delete or rename tracked files, so you have to do it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way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Renaming and deleting tracked files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12" y="25606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README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data/README data/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README -&gt;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data/README -&gt; data/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 markdown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to README files"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989d893]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0 insertions(+), 0 deletions(-)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(100%)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data/{README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} (100%)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203192850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Retrieving old versions with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checkout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archived old versions, revert/restore with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checkout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2714129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25ce9c2844274db2b9973fa42c7ccacd3dc6264e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Date:   Wed Mar 30 12:45:13 2016 -0500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da-DK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data to README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fi-FI" sz="1400" dirty="0">
                <a:solidFill>
                  <a:srgbClr val="9FA01C"/>
                </a:solidFill>
                <a:latin typeface="CourierNewPSMT" charset="0"/>
              </a:rPr>
              <a:t> 989d893a7342a57a225c28895b278eaa436d4553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Author: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12:04:25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markdown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git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checkout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989d893a7342a57a225c28895b278eaa436d4553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cat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The README file for my project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Project started 2016-02-14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1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65237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Collaborating with </a:t>
            </a:r>
            <a:r>
              <a:rPr lang="en-US" sz="3600" dirty="0" err="1"/>
              <a:t>Git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482" y="3127374"/>
            <a:ext cx="3903660" cy="1795463"/>
            <a:chOff x="2736850" y="2805906"/>
            <a:chExt cx="3903660" cy="17954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480" y="3153569"/>
              <a:ext cx="1266030" cy="12660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850" y="2805906"/>
              <a:ext cx="1795463" cy="179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0899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8731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probably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84391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can clone a repository from anywhere</a:t>
            </a:r>
          </a:p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most common to clone from a repository hosting service (e.g., </a:t>
            </a:r>
            <a:r>
              <a:rPr lang="en-US" sz="2200" dirty="0" err="1">
                <a:solidFill>
                  <a:srgbClr val="000000"/>
                </a:solidFill>
              </a:rPr>
              <a:t>GitHub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3" y="28654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clone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/lh3/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Cloning into '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'...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Counting objects: 265,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Total 265 (delta 0), reused 0 (delta 0), pack-reused 265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Receiving objects: 100% (265/265), 128.50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5.00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/s,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Resolving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deltas: 100% (149/149),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Checking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connectivity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... done.</a:t>
            </a:r>
          </a:p>
          <a:p>
            <a:endParaRPr lang="nb-NO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</a:p>
        </p:txBody>
      </p:sp>
    </p:spTree>
    <p:extLst>
      <p:ext uri="{BB962C8B-B14F-4D97-AF65-F5344CB8AC3E}">
        <p14:creationId xmlns:p14="http://schemas.microsoft.com/office/powerpoint/2010/main" val="102099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cloned the </a:t>
            </a:r>
            <a:r>
              <a:rPr lang="en-US" sz="2200" dirty="0" err="1">
                <a:solidFill>
                  <a:srgbClr val="000000"/>
                </a:solidFill>
              </a:rPr>
              <a:t>seqtk</a:t>
            </a:r>
            <a:r>
              <a:rPr lang="en-US" sz="2200" dirty="0">
                <a:solidFill>
                  <a:srgbClr val="000000"/>
                </a:solidFill>
              </a:rPr>
              <a:t> repository.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2408237"/>
            <a:ext cx="8997310" cy="43446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304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16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544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15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510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10:12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442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 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.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1086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LICENSE</a:t>
            </a: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303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Makefile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1567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18784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khash.h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8795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kseq.h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10524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ksort.h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4439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kstring.h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15865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2396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2880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kvec.h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50583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5722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trimadap.c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1587255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874837"/>
            <a:ext cx="9525000" cy="274946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 particularly vexing problem for software engineers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many different </a:t>
            </a:r>
            <a:r>
              <a:rPr lang="en-US" sz="2200" i="1" dirty="0">
                <a:solidFill>
                  <a:srgbClr val="000000"/>
                </a:solidFill>
              </a:rPr>
              <a:t>version control systems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is among the most popular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written by Linus Torvalds (the Linux dude)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designed to manage thousands of collaborators, all working simultaneously</a:t>
            </a:r>
          </a:p>
        </p:txBody>
      </p:sp>
      <p:pic>
        <p:nvPicPr>
          <p:cNvPr id="5" name="Picture 4" descr="torval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13" y="2103438"/>
            <a:ext cx="1828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29320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5151437"/>
            <a:ext cx="346868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b="1" dirty="0">
                <a:solidFill>
                  <a:schemeClr val="tx1"/>
                </a:solidFill>
                <a:latin typeface="+mn-lt"/>
              </a:rPr>
              <a:t>Remote repository: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 copy of your repository hosted elsewhere</a:t>
            </a:r>
          </a:p>
        </p:txBody>
      </p:sp>
    </p:spTree>
    <p:extLst>
      <p:ext uri="{BB962C8B-B14F-4D97-AF65-F5344CB8AC3E}">
        <p14:creationId xmlns:p14="http://schemas.microsoft.com/office/powerpoint/2010/main" val="4058646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7312" y="5451232"/>
            <a:ext cx="5954713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push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send a change to a </a:t>
            </a:r>
            <a:r>
              <a:rPr lang="en-US">
                <a:solidFill>
                  <a:srgbClr val="000000"/>
                </a:solidFill>
              </a:rPr>
              <a:t>shared central repository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pull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grab a change from a repository</a:t>
            </a:r>
          </a:p>
        </p:txBody>
      </p:sp>
    </p:spTree>
    <p:extLst>
      <p:ext uri="{BB962C8B-B14F-4D97-AF65-F5344CB8AC3E}">
        <p14:creationId xmlns:p14="http://schemas.microsoft.com/office/powerpoint/2010/main" val="1365019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642" y="6065837"/>
            <a:ext cx="9299341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commit log will be a mix of changes made by </a:t>
            </a:r>
            <a:r>
              <a:rPr lang="en-US" sz="2000" dirty="0" err="1">
                <a:solidFill>
                  <a:schemeClr val="tx1"/>
                </a:solidFill>
              </a:rPr>
              <a:t>Heng</a:t>
            </a:r>
            <a:r>
              <a:rPr lang="en-US" sz="2000" dirty="0">
                <a:solidFill>
                  <a:schemeClr val="tx1"/>
                </a:solidFill>
              </a:rPr>
              <a:t> Li and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13712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an account on </a:t>
            </a:r>
            <a:r>
              <a:rPr lang="en-US" sz="4400" dirty="0" err="1"/>
              <a:t>Github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20" y="1570037"/>
            <a:ext cx="7415784" cy="5488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8912" y="2179637"/>
            <a:ext cx="206979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8017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Explore your account settings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8" y="1417637"/>
            <a:ext cx="8202168" cy="5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19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41" y="1493837"/>
            <a:ext cx="6711696" cy="54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34" y="1417637"/>
            <a:ext cx="8193024" cy="54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1646237"/>
            <a:ext cx="7315200" cy="52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4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remote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912" y="2714129"/>
            <a:ext cx="952500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remote add origin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push -u origin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Counting objects: 17,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Delta compression using up to 8 threads.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Compressing objects: 100% (12/12),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Writing objects: 100% (17/17), 1.57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0 bytes/s,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17 (delta 2), reused 0 (delta 0)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 https://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* [new branch]      main -&gt;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Branch main set up to track remote branch main from origin.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568961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2" y="427037"/>
            <a:ext cx="3363911" cy="2667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Authentication with a personal access token (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Link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endParaRPr lang="en-US" sz="3600" dirty="0">
              <a:latin typeface="Calibri Light" panose="020F0302020204030204" pitchFamily="34" charset="0"/>
              <a:ea typeface="Courier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1A2D88-4E7D-06D0-36F8-170FD37A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14" y="427037"/>
            <a:ext cx="4876800" cy="684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193F3-7985-BEB6-9538-DB476D0DB344}"/>
              </a:ext>
            </a:extLst>
          </p:cNvPr>
          <p:cNvSpPr txBox="1"/>
          <p:nvPr/>
        </p:nvSpPr>
        <p:spPr>
          <a:xfrm>
            <a:off x="620712" y="3551237"/>
            <a:ext cx="291137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 classic 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 all the permissions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will be your password</a:t>
            </a:r>
          </a:p>
        </p:txBody>
      </p:sp>
    </p:spTree>
    <p:extLst>
      <p:ext uri="{BB962C8B-B14F-4D97-AF65-F5344CB8AC3E}">
        <p14:creationId xmlns:p14="http://schemas.microsoft.com/office/powerpoint/2010/main" val="249712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46238"/>
            <a:ext cx="9296400" cy="481465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keep snapshots of your project.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origins of bugs and rollback changes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evolution of your code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document your code – important for reproducibility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track of important changes to code.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software organized and available after people leave your lab.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share your code with others.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Git is widely used in the data science community.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633044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1181-C812-124B-963B-878D5E1A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31" y="3149864"/>
            <a:ext cx="9072563" cy="1259946"/>
          </a:xfrm>
        </p:spPr>
        <p:txBody>
          <a:bodyPr/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2564320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2112" y="27011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"Project started 2016-02-14"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Use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diff </a:t>
            </a:r>
            <a:r>
              <a:rPr lang="en-US" sz="2200" dirty="0">
                <a:solidFill>
                  <a:srgbClr val="000000"/>
                </a:solidFill>
              </a:rPr>
              <a:t>to view file changes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show difference between file in your working directory to what's been staged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if nothing's staged, show difference between last commit and current 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6112" y="3627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0112" y="4389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Compare files with </a:t>
            </a:r>
            <a:r>
              <a:rPr lang="en-US" sz="3600" dirty="0" err="1">
                <a:solidFill>
                  <a:schemeClr val="tx1"/>
                </a:solidFill>
                <a:latin typeface="Courier"/>
                <a:cs typeface="Courier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/>
                <a:cs typeface="Courier"/>
              </a:rPr>
              <a:t> diff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50" y="5276850"/>
            <a:ext cx="8057462" cy="1654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Two file versions (a and b): '---' = original version, '+++' = modified version</a:t>
            </a:r>
          </a:p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The actual change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space: nothing changed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'+': added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'-': deleted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changed lines are shown as deleted, then added</a:t>
            </a:r>
          </a:p>
        </p:txBody>
      </p:sp>
    </p:spTree>
    <p:extLst>
      <p:ext uri="{BB962C8B-B14F-4D97-AF65-F5344CB8AC3E}">
        <p14:creationId xmlns:p14="http://schemas.microsoft.com/office/powerpoint/2010/main" val="19642222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678713"/>
            <a:ext cx="9296400" cy="42472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What's the result? Why?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Compare files with </a:t>
            </a:r>
            <a:r>
              <a:rPr lang="en-US" sz="3600" dirty="0" err="1">
                <a:solidFill>
                  <a:schemeClr val="tx1"/>
                </a:solidFill>
                <a:latin typeface="Courier"/>
                <a:cs typeface="Courier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/>
                <a:cs typeface="Courier"/>
              </a:rPr>
              <a:t> diff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2255837"/>
            <a:ext cx="8997310" cy="4973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4750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 --staged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C6A8-BE88-DC4B-AD02-71FF70565A21}"/>
              </a:ext>
            </a:extLst>
          </p:cNvPr>
          <p:cNvSpPr txBox="1"/>
          <p:nvPr/>
        </p:nvSpPr>
        <p:spPr>
          <a:xfrm>
            <a:off x="392112" y="5684837"/>
            <a:ext cx="8997311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default,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files in your </a:t>
            </a:r>
            <a:r>
              <a:rPr lang="en-US" dirty="0" err="1">
                <a:solidFill>
                  <a:schemeClr val="tx1"/>
                </a:solidFill>
              </a:rPr>
              <a:t>wd</a:t>
            </a:r>
            <a:r>
              <a:rPr lang="en-US" dirty="0">
                <a:solidFill>
                  <a:schemeClr val="tx1"/>
                </a:solidFill>
              </a:rPr>
              <a:t> and what’s been staged.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changes haven’t been staged,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your last commit and 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1907433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378076"/>
            <a:ext cx="9201150" cy="286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646237"/>
            <a:ext cx="9448799" cy="509985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Experiment with your project without risk of messing up the main, working </a:t>
            </a:r>
            <a:r>
              <a:rPr lang="en-US" sz="2200" i="1" dirty="0">
                <a:solidFill>
                  <a:srgbClr val="000000"/>
                </a:solidFill>
              </a:rPr>
              <a:t>main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Add major new feature without affecting the current working version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you may find that adding the new feature required more work than anticipated 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abandon the effort and revert to unscathed working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Once the major change is complete, merge with the </a:t>
            </a:r>
            <a:r>
              <a:rPr lang="en-US" sz="2200" i="1" dirty="0">
                <a:solidFill>
                  <a:srgbClr val="000000"/>
                </a:solidFill>
              </a:rPr>
              <a:t>main</a:t>
            </a:r>
            <a:r>
              <a:rPr lang="en-US" sz="2200" dirty="0">
                <a:solidFill>
                  <a:srgbClr val="000000"/>
                </a:solidFill>
              </a:rPr>
              <a:t>, incorporating it into the working production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Collaborators can work on their own separate branches and individually merge them onto the </a:t>
            </a:r>
            <a:r>
              <a:rPr lang="en-US" sz="2200" i="1" dirty="0">
                <a:solidFill>
                  <a:srgbClr val="000000"/>
                </a:solidFill>
              </a:rPr>
              <a:t>main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It's all done virtually, i.e., without copying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72665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Create, then switch to, a new branch called </a:t>
            </a:r>
            <a:r>
              <a:rPr lang="en-US" sz="2200" i="1" dirty="0">
                <a:solidFill>
                  <a:srgbClr val="000000"/>
                </a:solidFill>
              </a:rPr>
              <a:t>readme-changes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main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checkout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'readme-changes'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912" y="549104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Now edit </a:t>
            </a:r>
            <a:r>
              <a:rPr lang="en-US" sz="2200" dirty="0" err="1">
                <a:solidFill>
                  <a:srgbClr val="000000"/>
                </a:solidFill>
              </a:rPr>
              <a:t>README.md</a:t>
            </a:r>
            <a:r>
              <a:rPr lang="en-US" sz="2200" dirty="0">
                <a:solidFill>
                  <a:srgbClr val="000000"/>
                </a:solidFill>
              </a:rPr>
              <a:t>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475290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Make and commit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nano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"added data to README"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[readme-changes 25ce9c2] added data to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4 insertions(+)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--abbrev-commit --pretty=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oneline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-n 3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25ce9c2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data to README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989d893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6f274db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project start date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157756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136241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Merge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 to the </a:t>
            </a:r>
            <a:r>
              <a:rPr lang="en-US" sz="2200" i="1" dirty="0">
                <a:solidFill>
                  <a:srgbClr val="000000"/>
                </a:solidFill>
              </a:rPr>
              <a:t>main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switch to the branch you want to merge onto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merge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3517499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checkout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'main'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merge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Updating 989d893..25ce9c2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Fast-forward</a:t>
            </a: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| 4 </a:t>
            </a:r>
            <a:r>
              <a:rPr lang="nl-NL" sz="1400" dirty="0">
                <a:solidFill>
                  <a:srgbClr val="2FB41D"/>
                </a:solidFill>
                <a:latin typeface="CourierNewPSMT" charset="0"/>
              </a:rPr>
              <a:t>++++</a:t>
            </a:r>
            <a:endParaRPr lang="nl-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1 file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changed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, 4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insertions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(+)</a:t>
            </a:r>
          </a:p>
          <a:p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cat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49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301626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solidFill>
                  <a:schemeClr val="tx1"/>
                </a:solidFill>
              </a:rPr>
              <a:t>Distributed version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8312" y="2332037"/>
            <a:ext cx="5486400" cy="3356659"/>
            <a:chOff x="504825" y="2179638"/>
            <a:chExt cx="5486400" cy="33566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" y="2179638"/>
              <a:ext cx="5486400" cy="33566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04825" y="5151437"/>
              <a:ext cx="2601994" cy="22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</a:rPr>
                <a:t>http://</a:t>
              </a:r>
              <a:r>
                <a:rPr lang="en-US" sz="900" dirty="0" err="1">
                  <a:solidFill>
                    <a:schemeClr val="tx1"/>
                  </a:solidFill>
                </a:rPr>
                <a:t>www.infoq.com</a:t>
              </a:r>
              <a:r>
                <a:rPr lang="en-US" sz="900" dirty="0">
                  <a:solidFill>
                    <a:schemeClr val="tx1"/>
                  </a:solidFill>
                </a:rPr>
                <a:t>/articles/DVCS-Enterprise/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19824" y="2332037"/>
            <a:ext cx="3621088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In a </a:t>
            </a:r>
            <a:r>
              <a:rPr lang="en-US" b="1" dirty="0">
                <a:solidFill>
                  <a:srgbClr val="000000"/>
                </a:solidFill>
              </a:rPr>
              <a:t>distributed</a:t>
            </a:r>
            <a:r>
              <a:rPr lang="en-US" dirty="0">
                <a:solidFill>
                  <a:srgbClr val="000000"/>
                </a:solidFill>
              </a:rPr>
              <a:t> model, every developer has her own repo.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Jill's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Betsy's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etc.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Each person can share her changes with all the other collaborators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Compare with Centralized 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78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512" y="5989637"/>
            <a:ext cx="8382375" cy="69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Merge conflicts can arise when two people are working on the same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need to be manually resolved</a:t>
            </a:r>
          </a:p>
        </p:txBody>
      </p:sp>
    </p:spTree>
    <p:extLst>
      <p:ext uri="{BB962C8B-B14F-4D97-AF65-F5344CB8AC3E}">
        <p14:creationId xmlns:p14="http://schemas.microsoft.com/office/powerpoint/2010/main" val="164287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6DF2-873D-A9B7-F09F-BAAE4A66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Install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34933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Configure Git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293656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Git commands take the form 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'git &lt;subcommand&gt;'</a:t>
            </a:r>
          </a:p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Configure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endParaRPr lang="en-US" sz="22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user.name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"Andrew Alverson"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user.email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aja@uark.edu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color.ui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true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core.editor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nano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7891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13" y="24844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/Users/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/Desktop/biol5153/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init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Initialized empty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repository in 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0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 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14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476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10:06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10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340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endParaRPr lang="en-US" sz="1400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Create a repository from scratch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703682"/>
            <a:ext cx="9296400" cy="48044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Create a local repository in directory called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‘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32450" y="5137949"/>
            <a:ext cx="2455862" cy="1080288"/>
            <a:chOff x="6318250" y="4084638"/>
            <a:chExt cx="2455862" cy="1080288"/>
          </a:xfrm>
          <a:solidFill>
            <a:schemeClr val="bg1">
              <a:lumMod val="95000"/>
            </a:schemeClr>
          </a:solidFill>
        </p:grpSpPr>
        <p:cxnSp>
          <p:nvCxnSpPr>
            <p:cNvPr id="5" name="Straight Arrow Connector 4"/>
            <p:cNvCxnSpPr/>
            <p:nvPr/>
          </p:nvCxnSpPr>
          <p:spPr bwMode="auto">
            <a:xfrm flipH="1">
              <a:off x="6318250" y="4618037"/>
              <a:ext cx="533400" cy="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004049" y="4084638"/>
              <a:ext cx="1770063" cy="1080288"/>
            </a:xfrm>
            <a:prstGeom prst="rect">
              <a:avLst/>
            </a:prstGeom>
            <a:grpFill/>
          </p:spPr>
          <p:txBody>
            <a:bodyPr wrap="square" lIns="91430" tIns="45716" rIns="91430" bIns="45716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0B050"/>
                  </a:solidFill>
                </a:rPr>
                <a:t>how/where </a:t>
              </a:r>
              <a:r>
                <a:rPr lang="en-US" dirty="0" err="1">
                  <a:solidFill>
                    <a:srgbClr val="00B050"/>
                  </a:solidFill>
                </a:rPr>
                <a:t>Git</a:t>
              </a:r>
              <a:r>
                <a:rPr lang="en-US" dirty="0">
                  <a:solidFill>
                    <a:srgbClr val="00B050"/>
                  </a:solidFill>
                </a:rPr>
                <a:t> manages your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840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5913" y="2408237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data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data/README data/file1.fasta data/file2.fasta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Keeping track of files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Add content to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 and check the status of the files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49512" y="3170237"/>
            <a:ext cx="6324600" cy="394210"/>
            <a:chOff x="2220912" y="4278739"/>
            <a:chExt cx="6324600" cy="394210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2" y="4278739"/>
              <a:ext cx="5715000" cy="394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we're on the </a:t>
              </a:r>
              <a:r>
                <a:rPr lang="en-US" i="1" dirty="0">
                  <a:solidFill>
                    <a:srgbClr val="0A32FF"/>
                  </a:solidFill>
                </a:rPr>
                <a:t>main </a:t>
              </a:r>
              <a:r>
                <a:rPr lang="en-US" dirty="0">
                  <a:solidFill>
                    <a:srgbClr val="0A32FF"/>
                  </a:solidFill>
                </a:rPr>
                <a:t>branch, the default branch for Git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73312" y="4618037"/>
            <a:ext cx="5334000" cy="4247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A32FF"/>
                </a:solidFill>
              </a:rPr>
              <a:t>a list of files in the directory that </a:t>
            </a:r>
            <a:r>
              <a:rPr lang="en-US" dirty="0" err="1">
                <a:solidFill>
                  <a:srgbClr val="0A32FF"/>
                </a:solidFill>
              </a:rPr>
              <a:t>Git</a:t>
            </a:r>
            <a:r>
              <a:rPr lang="en-US" dirty="0">
                <a:solidFill>
                  <a:srgbClr val="0A32FF"/>
                </a:solidFill>
              </a:rPr>
              <a:t> is not tracking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1763712" y="4846637"/>
            <a:ext cx="5334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41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libri_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calibri_standard.thmx</Template>
  <TotalTime>3139771</TotalTime>
  <Words>3833</Words>
  <Application>Microsoft Macintosh PowerPoint</Application>
  <PresentationFormat>Custom</PresentationFormat>
  <Paragraphs>554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.HelveticaNeueDeskInterface-Regular</vt:lpstr>
      <vt:lpstr>Arial</vt:lpstr>
      <vt:lpstr>Calibri</vt:lpstr>
      <vt:lpstr>Calibri Light</vt:lpstr>
      <vt:lpstr>Courier</vt:lpstr>
      <vt:lpstr>CourierNewPS-BoldMT</vt:lpstr>
      <vt:lpstr>CourierNewPSMT</vt:lpstr>
      <vt:lpstr>Lucida Grande</vt:lpstr>
      <vt:lpstr>Times New Roman</vt:lpstr>
      <vt:lpstr>Wingdings</vt:lpstr>
      <vt:lpstr>calibri_standard</vt:lpstr>
      <vt:lpstr>PowerPoint Presentation</vt:lpstr>
      <vt:lpstr>PowerPoint Presentation</vt:lpstr>
      <vt:lpstr>PowerPoint Presentation</vt:lpstr>
      <vt:lpstr>PowerPoint Presentation</vt:lpstr>
      <vt:lpstr>Install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Retrieving old versions with checkout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with git remote</vt:lpstr>
      <vt:lpstr>Authentication with a personal access token (Link) </vt:lpstr>
      <vt:lpstr>Extras</vt:lpstr>
      <vt:lpstr>PowerPoint Presentation</vt:lpstr>
      <vt:lpstr>PowerPoint Presentation</vt:lpstr>
      <vt:lpstr>Working with branches</vt:lpstr>
      <vt:lpstr>Working with branches</vt:lpstr>
      <vt:lpstr>Working with branches</vt:lpstr>
      <vt:lpstr>Working with branches</vt:lpstr>
      <vt:lpstr>Working with branches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 </dc:creator>
  <cp:keywords/>
  <dc:description/>
  <cp:lastModifiedBy>Andrew Alverson</cp:lastModifiedBy>
  <cp:revision>230</cp:revision>
  <cp:lastPrinted>1601-01-01T00:00:00Z</cp:lastPrinted>
  <dcterms:created xsi:type="dcterms:W3CDTF">2015-10-10T23:57:03Z</dcterms:created>
  <dcterms:modified xsi:type="dcterms:W3CDTF">2024-02-28T14:24:22Z</dcterms:modified>
</cp:coreProperties>
</file>